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7"/>
  </p:notesMasterIdLst>
  <p:handoutMasterIdLst>
    <p:handoutMasterId r:id="rId18"/>
  </p:handoutMasterIdLst>
  <p:sldIdLst>
    <p:sldId id="292" r:id="rId5"/>
    <p:sldId id="294" r:id="rId6"/>
    <p:sldId id="291" r:id="rId7"/>
    <p:sldId id="296" r:id="rId8"/>
    <p:sldId id="300" r:id="rId9"/>
    <p:sldId id="302" r:id="rId10"/>
    <p:sldId id="303" r:id="rId11"/>
    <p:sldId id="304" r:id="rId12"/>
    <p:sldId id="298" r:id="rId13"/>
    <p:sldId id="301" r:id="rId14"/>
    <p:sldId id="297" r:id="rId15"/>
    <p:sldId id="293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F9B"/>
    <a:srgbClr val="7D99D9"/>
    <a:srgbClr val="69BFC9"/>
    <a:srgbClr val="E15CBD"/>
    <a:srgbClr val="7D8150"/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08/10/2024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08/10/2024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08/10/2024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08/10/2024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08/10/2024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08/10/2024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08/10/2024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08/10/2024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08/10/2024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08/10/2024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08/10/2024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08/10/2024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08/10/2024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17366" y="3841"/>
            <a:ext cx="127212" cy="6858000"/>
          </a:xfrm>
          <a:prstGeom prst="rect">
            <a:avLst/>
          </a:prstGeom>
          <a:solidFill>
            <a:srgbClr val="69B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08/10/2024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2D4F9B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21381" y="-1345"/>
            <a:ext cx="137546" cy="6858000"/>
          </a:xfrm>
          <a:prstGeom prst="rect">
            <a:avLst/>
          </a:prstGeom>
          <a:solidFill>
            <a:srgbClr val="E15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5D2A314-8916-BA07-A9ED-B76E11534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" y="0"/>
            <a:ext cx="4822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08/10/2024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08/10/2024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08/10/2024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08/10/2024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08/10/2024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08/10/2024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08/10/2024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08/10/2024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58952"/>
            <a:ext cx="5059680" cy="32275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FOLLOW UP E NON DEL PERCORSO BARIATRICO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1542" y="5459222"/>
            <a:ext cx="3248948" cy="127965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2800" b="1" dirty="0" err="1">
                <a:solidFill>
                  <a:srgbClr val="FFC000"/>
                </a:solidFill>
              </a:rPr>
              <a:t>dott.C.Porticati</a:t>
            </a:r>
            <a:endParaRPr lang="it-IT" sz="2800" b="1" dirty="0">
              <a:solidFill>
                <a:srgbClr val="FFC000"/>
              </a:solidFill>
            </a:endParaRPr>
          </a:p>
          <a:p>
            <a:pPr algn="ctr"/>
            <a:r>
              <a:rPr lang="it-IT" sz="2800" b="1" dirty="0" err="1">
                <a:solidFill>
                  <a:srgbClr val="FFC000"/>
                </a:solidFill>
              </a:rPr>
              <a:t>AOUP.chirurgia</a:t>
            </a:r>
            <a:r>
              <a:rPr lang="it-IT" sz="2800" b="1" dirty="0">
                <a:solidFill>
                  <a:srgbClr val="FFC000"/>
                </a:solidFill>
              </a:rPr>
              <a:t> </a:t>
            </a:r>
            <a:r>
              <a:rPr lang="it-IT" sz="2800" b="1" dirty="0" err="1">
                <a:solidFill>
                  <a:srgbClr val="FFC000"/>
                </a:solidFill>
              </a:rPr>
              <a:t>bariatrica.pisa</a:t>
            </a:r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B16B5F-23DF-D901-6749-076B4A31CC36}"/>
              </a:ext>
            </a:extLst>
          </p:cNvPr>
          <p:cNvSpPr txBox="1"/>
          <p:nvPr/>
        </p:nvSpPr>
        <p:spPr>
          <a:xfrm>
            <a:off x="4599992" y="634482"/>
            <a:ext cx="2836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FOLLOW - UP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A1F81F-369E-EF97-D0B6-D87B1FFA3A77}"/>
              </a:ext>
            </a:extLst>
          </p:cNvPr>
          <p:cNvSpPr txBox="1"/>
          <p:nvPr/>
        </p:nvSpPr>
        <p:spPr>
          <a:xfrm>
            <a:off x="1539551" y="1688841"/>
            <a:ext cx="96105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IL PERCORSO NON TERMINA CON LA DIMISSIONE</a:t>
            </a:r>
          </a:p>
          <a:p>
            <a:endParaRPr lang="it-IT" sz="1000" dirty="0"/>
          </a:p>
          <a:p>
            <a:r>
              <a:rPr lang="it-IT" sz="3200" dirty="0"/>
              <a:t>La case manager istruisce il paziente sull’importanza dei follow up che si eseguono con il team a scadenza programmata:</a:t>
            </a:r>
          </a:p>
          <a:p>
            <a:endParaRPr lang="it-IT" sz="1000" dirty="0"/>
          </a:p>
          <a:p>
            <a:pPr algn="ctr"/>
            <a:r>
              <a:rPr lang="it-IT" sz="3200" dirty="0">
                <a:solidFill>
                  <a:srgbClr val="FF0000"/>
                </a:solidFill>
              </a:rPr>
              <a:t> 1 – 3 – 6 - 12 mesi</a:t>
            </a:r>
          </a:p>
          <a:p>
            <a:pPr algn="ctr"/>
            <a:r>
              <a:rPr lang="it-IT" sz="3200" dirty="0">
                <a:solidFill>
                  <a:srgbClr val="FF0000"/>
                </a:solidFill>
              </a:rPr>
              <a:t>1 volta all’anno per 5 anni</a:t>
            </a:r>
          </a:p>
          <a:p>
            <a:endParaRPr lang="it-IT" sz="3200" dirty="0"/>
          </a:p>
          <a:p>
            <a:r>
              <a:rPr lang="it-IT" sz="3200" dirty="0"/>
              <a:t>Il paziente che aderisce ai follow up è un paziente con maggiore indice di successo</a:t>
            </a:r>
          </a:p>
        </p:txBody>
      </p:sp>
    </p:spTree>
    <p:extLst>
      <p:ext uri="{BB962C8B-B14F-4D97-AF65-F5344CB8AC3E}">
        <p14:creationId xmlns:p14="http://schemas.microsoft.com/office/powerpoint/2010/main" val="209597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B34512-02F7-FD3E-40F0-62A72E830344}"/>
              </a:ext>
            </a:extLst>
          </p:cNvPr>
          <p:cNvSpPr txBox="1"/>
          <p:nvPr/>
        </p:nvSpPr>
        <p:spPr>
          <a:xfrm>
            <a:off x="793101" y="366623"/>
            <a:ext cx="1005840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UP COME RUOLO FONDAMENTALE</a:t>
            </a:r>
          </a:p>
          <a:p>
            <a:endParaRPr lang="it-IT" dirty="0"/>
          </a:p>
          <a:p>
            <a:endParaRPr lang="it-IT" dirty="0"/>
          </a:p>
          <a:p>
            <a:pPr algn="just"/>
            <a:r>
              <a:rPr lang="it-IT" sz="2400" dirty="0">
                <a:solidFill>
                  <a:srgbClr val="0070C0"/>
                </a:solidFill>
              </a:rPr>
              <a:t>INTERVENTO ESEGUITO IN MODO CORRETTO MA NON SEGUITO DA REGOLARI CONTROLLI PERIODICI PUO' PORTARE RISULTATI MENO EFFICACI E PORTARE UN AUMENTO DI INCIDENZA DI COMPLICANZE CHE POSSONO ESSERE:</a:t>
            </a:r>
          </a:p>
          <a:p>
            <a:endParaRPr lang="it-IT" sz="2400" dirty="0">
              <a:solidFill>
                <a:srgbClr val="0070C0"/>
              </a:solidFill>
            </a:endParaRPr>
          </a:p>
          <a:p>
            <a:r>
              <a:rPr lang="it-IT" sz="2400" dirty="0">
                <a:solidFill>
                  <a:srgbClr val="0070C0"/>
                </a:solidFill>
              </a:rPr>
              <a:t>		CHIRURGICHE</a:t>
            </a:r>
          </a:p>
          <a:p>
            <a:r>
              <a:rPr lang="it-IT" sz="2400" dirty="0">
                <a:solidFill>
                  <a:srgbClr val="0070C0"/>
                </a:solidFill>
              </a:rPr>
              <a:t>		INTERNISTICHE</a:t>
            </a:r>
          </a:p>
          <a:p>
            <a:r>
              <a:rPr lang="it-IT" sz="2400" dirty="0">
                <a:solidFill>
                  <a:srgbClr val="0070C0"/>
                </a:solidFill>
              </a:rPr>
              <a:t>		NUTRIZIONALI</a:t>
            </a:r>
          </a:p>
          <a:p>
            <a:r>
              <a:rPr lang="it-IT" sz="2400" dirty="0">
                <a:solidFill>
                  <a:srgbClr val="0070C0"/>
                </a:solidFill>
              </a:rPr>
              <a:t>		AUMENTO DI PESO</a:t>
            </a:r>
          </a:p>
          <a:p>
            <a:endParaRPr lang="it-IT" sz="3200" dirty="0"/>
          </a:p>
          <a:p>
            <a:pPr algn="ctr"/>
            <a:r>
              <a:rPr lang="it-IT" sz="3200" dirty="0">
                <a:solidFill>
                  <a:srgbClr val="FF0000"/>
                </a:solidFill>
              </a:rPr>
              <a:t>MAGGIORE ADESIONE DEL PAZIENTE AI FOLLOW UP MAGGIORE SARA' IL SUCCESSO DEL SUO PERCORSO IN TERMINI DI SALUTE E QUALITA' DI VITA</a:t>
            </a:r>
          </a:p>
        </p:txBody>
      </p:sp>
    </p:spTree>
    <p:extLst>
      <p:ext uri="{BB962C8B-B14F-4D97-AF65-F5344CB8AC3E}">
        <p14:creationId xmlns:p14="http://schemas.microsoft.com/office/powerpoint/2010/main" val="325331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AAAA12E-C88A-9618-4FAE-7786A08A0F7F}"/>
              </a:ext>
            </a:extLst>
          </p:cNvPr>
          <p:cNvSpPr txBox="1"/>
          <p:nvPr/>
        </p:nvSpPr>
        <p:spPr>
          <a:xfrm>
            <a:off x="3766457" y="3356302"/>
            <a:ext cx="315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002060"/>
                </a:solidFill>
              </a:rPr>
              <a:t>A cosa serve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BD7D84-D4F3-FAE4-B631-8DA40366220B}"/>
              </a:ext>
            </a:extLst>
          </p:cNvPr>
          <p:cNvSpPr txBox="1"/>
          <p:nvPr/>
        </p:nvSpPr>
        <p:spPr>
          <a:xfrm>
            <a:off x="3209731" y="699796"/>
            <a:ext cx="470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0000"/>
                </a:solidFill>
              </a:rPr>
              <a:t>Follow up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4A63D8-6115-96B1-C417-FE9955DDAF88}"/>
              </a:ext>
            </a:extLst>
          </p:cNvPr>
          <p:cNvSpPr txBox="1"/>
          <p:nvPr/>
        </p:nvSpPr>
        <p:spPr>
          <a:xfrm>
            <a:off x="494522" y="1875453"/>
            <a:ext cx="3060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002060"/>
                </a:solidFill>
              </a:rPr>
              <a:t>Cosa è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428C4C1-A636-E082-88A7-6D0457BD92B3}"/>
              </a:ext>
            </a:extLst>
          </p:cNvPr>
          <p:cNvSpPr txBox="1"/>
          <p:nvPr/>
        </p:nvSpPr>
        <p:spPr>
          <a:xfrm>
            <a:off x="6245290" y="5475390"/>
            <a:ext cx="5688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002060"/>
                </a:solidFill>
              </a:rPr>
              <a:t>Quale è la sua importanza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D943521-1FF8-E789-54F8-BE93049F0631}"/>
              </a:ext>
            </a:extLst>
          </p:cNvPr>
          <p:cNvSpPr txBox="1"/>
          <p:nvPr/>
        </p:nvSpPr>
        <p:spPr>
          <a:xfrm>
            <a:off x="877078" y="2992177"/>
            <a:ext cx="951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00B0F0"/>
                </a:solidFill>
              </a:rPr>
              <a:t>?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E421F2FC-DA6F-C53D-316E-3452053D7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036" y="820211"/>
            <a:ext cx="1869230" cy="2171966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8590B4C7-D9AA-8255-BF2B-8BFCA4913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102" y="4064188"/>
            <a:ext cx="2036240" cy="2566638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D1B77F35-4C22-3E27-A6C2-2EC77CD6F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146" y="3429000"/>
            <a:ext cx="203624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B1E8E8-0366-365D-335A-0ADDFB91F117}"/>
              </a:ext>
            </a:extLst>
          </p:cNvPr>
          <p:cNvSpPr txBox="1"/>
          <p:nvPr/>
        </p:nvSpPr>
        <p:spPr>
          <a:xfrm>
            <a:off x="5831633" y="681135"/>
            <a:ext cx="56356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2060"/>
                </a:solidFill>
              </a:rPr>
              <a:t>Attività clinica rivolta a pazienti che hanno avuto un intervento chirurgico.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2F452B-0811-867E-5853-2509F2F07051}"/>
              </a:ext>
            </a:extLst>
          </p:cNvPr>
          <p:cNvSpPr txBox="1"/>
          <p:nvPr/>
        </p:nvSpPr>
        <p:spPr>
          <a:xfrm>
            <a:off x="279919" y="2575250"/>
            <a:ext cx="4954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2060"/>
                </a:solidFill>
              </a:rPr>
              <a:t>Serve a seguire paziente nel post operatorio, che non ci sia ripresa di malattia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249496D-F9BE-4949-2003-8BDA40D8E3E6}"/>
              </a:ext>
            </a:extLst>
          </p:cNvPr>
          <p:cNvSpPr txBox="1"/>
          <p:nvPr/>
        </p:nvSpPr>
        <p:spPr>
          <a:xfrm>
            <a:off x="6363477" y="5654351"/>
            <a:ext cx="510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2060"/>
                </a:solidFill>
              </a:rPr>
              <a:t>Importanza massima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4C8CD6C-2C84-52A4-A42E-39FAD128E502}"/>
              </a:ext>
            </a:extLst>
          </p:cNvPr>
          <p:cNvSpPr/>
          <p:nvPr/>
        </p:nvSpPr>
        <p:spPr>
          <a:xfrm>
            <a:off x="6699729" y="3451830"/>
            <a:ext cx="3663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6AE31B2-CEBD-FB79-EC19-F4E9D76B4EF6}"/>
              </a:ext>
            </a:extLst>
          </p:cNvPr>
          <p:cNvSpPr txBox="1"/>
          <p:nvPr/>
        </p:nvSpPr>
        <p:spPr>
          <a:xfrm>
            <a:off x="438538" y="690465"/>
            <a:ext cx="65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Obesità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>
                <a:solidFill>
                  <a:srgbClr val="002060"/>
                </a:solidFill>
              </a:rPr>
              <a:t>patologia cronica recidivante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D5BC34-B94F-760E-8683-131DFBFE78DE}"/>
              </a:ext>
            </a:extLst>
          </p:cNvPr>
          <p:cNvSpPr txBox="1"/>
          <p:nvPr/>
        </p:nvSpPr>
        <p:spPr>
          <a:xfrm>
            <a:off x="1474237" y="2351782"/>
            <a:ext cx="10534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Tumore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>
                <a:solidFill>
                  <a:srgbClr val="002060"/>
                </a:solidFill>
              </a:rPr>
              <a:t>condizione patologica: proliferazione di cellule che infiltrano nei tessuti e ne alterano struttura e funzionamento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944D2C-A697-653B-2CDA-765CDDE89547}"/>
              </a:ext>
            </a:extLst>
          </p:cNvPr>
          <p:cNvSpPr txBox="1"/>
          <p:nvPr/>
        </p:nvSpPr>
        <p:spPr>
          <a:xfrm>
            <a:off x="2715205" y="4892561"/>
            <a:ext cx="8080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PATOLOGIA</a:t>
            </a:r>
            <a:r>
              <a:rPr lang="it-IT" sz="4000" dirty="0"/>
              <a:t>   </a:t>
            </a:r>
            <a:r>
              <a:rPr lang="it-IT" sz="3200" dirty="0">
                <a:solidFill>
                  <a:srgbClr val="002060"/>
                </a:solidFill>
              </a:rPr>
              <a:t>è il nesso che unisce i due percorsi: necessitano ambedue di </a:t>
            </a:r>
            <a:r>
              <a:rPr lang="it-IT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255111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A8A860-64DA-20D3-46BA-6D3628B08AC2}"/>
              </a:ext>
            </a:extLst>
          </p:cNvPr>
          <p:cNvSpPr txBox="1"/>
          <p:nvPr/>
        </p:nvSpPr>
        <p:spPr>
          <a:xfrm>
            <a:off x="1985864" y="419878"/>
            <a:ext cx="822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SISTEMA TRADIZIONALE DEL FOLLOW UP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BBF8489-E2E7-E6F1-0D3D-ADAE9A24B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80" y="2063377"/>
            <a:ext cx="11345639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17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B26B35D-A0CC-7F07-AE78-40B57B33C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06" y="661481"/>
            <a:ext cx="4764932" cy="394943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5E3DE6-29E6-EA45-4BBC-5D8F751B8B6D}"/>
              </a:ext>
            </a:extLst>
          </p:cNvPr>
          <p:cNvSpPr txBox="1"/>
          <p:nvPr/>
        </p:nvSpPr>
        <p:spPr>
          <a:xfrm>
            <a:off x="6656964" y="1847460"/>
            <a:ext cx="372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ESAMI EMATICI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DD69528-9E01-F59D-28E4-7DD1A1728A3E}"/>
              </a:ext>
            </a:extLst>
          </p:cNvPr>
          <p:cNvSpPr txBox="1"/>
          <p:nvPr/>
        </p:nvSpPr>
        <p:spPr>
          <a:xfrm>
            <a:off x="4040155" y="5467739"/>
            <a:ext cx="378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VARI PER PATOLOGIA</a:t>
            </a:r>
          </a:p>
        </p:txBody>
      </p:sp>
    </p:spTree>
    <p:extLst>
      <p:ext uri="{BB962C8B-B14F-4D97-AF65-F5344CB8AC3E}">
        <p14:creationId xmlns:p14="http://schemas.microsoft.com/office/powerpoint/2010/main" val="250156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2938DF5-72E3-2C49-C3B9-DBA0152EC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447870"/>
            <a:ext cx="5467739" cy="432007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B75786-4BE0-C90A-F64C-2FF4E431963A}"/>
              </a:ext>
            </a:extLst>
          </p:cNvPr>
          <p:cNvSpPr txBox="1"/>
          <p:nvPr/>
        </p:nvSpPr>
        <p:spPr>
          <a:xfrm>
            <a:off x="5915608" y="1614196"/>
            <a:ext cx="6276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TAC </a:t>
            </a:r>
          </a:p>
          <a:p>
            <a:r>
              <a:rPr lang="it-IT" sz="3200" dirty="0"/>
              <a:t>ECO ADDOME</a:t>
            </a:r>
          </a:p>
          <a:p>
            <a:r>
              <a:rPr lang="it-IT" sz="3200" dirty="0"/>
              <a:t>ESOFAGOGASTRODUODENOSCOPIA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26ACF09-3AED-8743-685A-104C570242DE}"/>
              </a:ext>
            </a:extLst>
          </p:cNvPr>
          <p:cNvSpPr txBox="1"/>
          <p:nvPr/>
        </p:nvSpPr>
        <p:spPr>
          <a:xfrm>
            <a:off x="3494314" y="5756988"/>
            <a:ext cx="4077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ESAMI STRUMENTALI</a:t>
            </a:r>
          </a:p>
        </p:txBody>
      </p:sp>
    </p:spTree>
    <p:extLst>
      <p:ext uri="{BB962C8B-B14F-4D97-AF65-F5344CB8AC3E}">
        <p14:creationId xmlns:p14="http://schemas.microsoft.com/office/powerpoint/2010/main" val="133792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78194B2-9A67-4237-47EF-38707B093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86" y="428017"/>
            <a:ext cx="6819091" cy="476908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C40EB1-7E47-EC68-67D9-F4F4E93E67EA}"/>
              </a:ext>
            </a:extLst>
          </p:cNvPr>
          <p:cNvSpPr txBox="1"/>
          <p:nvPr/>
        </p:nvSpPr>
        <p:spPr>
          <a:xfrm>
            <a:off x="7633830" y="1785123"/>
            <a:ext cx="385215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</a:rPr>
              <a:t>CHIRURGO</a:t>
            </a:r>
          </a:p>
          <a:p>
            <a:pPr algn="ctr"/>
            <a:endParaRPr lang="it-IT" sz="1000" dirty="0">
              <a:solidFill>
                <a:srgbClr val="FF0000"/>
              </a:solidFill>
            </a:endParaRPr>
          </a:p>
          <a:p>
            <a:pPr algn="ctr"/>
            <a:r>
              <a:rPr lang="it-IT" sz="3600" dirty="0">
                <a:solidFill>
                  <a:srgbClr val="FF0000"/>
                </a:solidFill>
              </a:rPr>
              <a:t>ONCOLOGO</a:t>
            </a:r>
          </a:p>
          <a:p>
            <a:pPr algn="ctr"/>
            <a:endParaRPr lang="it-IT" sz="1000" dirty="0">
              <a:solidFill>
                <a:srgbClr val="FF0000"/>
              </a:solidFill>
            </a:endParaRPr>
          </a:p>
          <a:p>
            <a:pPr algn="ctr"/>
            <a:r>
              <a:rPr lang="it-IT" sz="3600" dirty="0">
                <a:solidFill>
                  <a:srgbClr val="FF0000"/>
                </a:solidFill>
              </a:rPr>
              <a:t>PSICOLOGO</a:t>
            </a:r>
          </a:p>
          <a:p>
            <a:pPr algn="ctr"/>
            <a:endParaRPr lang="it-IT" sz="1000" dirty="0">
              <a:solidFill>
                <a:srgbClr val="FF0000"/>
              </a:solidFill>
            </a:endParaRPr>
          </a:p>
          <a:p>
            <a:pPr algn="ctr"/>
            <a:r>
              <a:rPr lang="it-IT" sz="3600" dirty="0">
                <a:solidFill>
                  <a:srgbClr val="FF0000"/>
                </a:solidFill>
              </a:rPr>
              <a:t>NUTRIZIONISTA</a:t>
            </a:r>
          </a:p>
          <a:p>
            <a:pPr algn="ctr"/>
            <a:endParaRPr lang="it-IT" sz="1000" dirty="0">
              <a:solidFill>
                <a:srgbClr val="FF0000"/>
              </a:solidFill>
            </a:endParaRPr>
          </a:p>
          <a:p>
            <a:pPr algn="ctr"/>
            <a:r>
              <a:rPr lang="it-IT" sz="3600" dirty="0">
                <a:solidFill>
                  <a:srgbClr val="FF0000"/>
                </a:solidFill>
              </a:rPr>
              <a:t>INFERMIERE</a:t>
            </a:r>
          </a:p>
          <a:p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3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D5E4C72-D34B-D6A6-9D15-1A1EFDBA1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185" y="2806110"/>
            <a:ext cx="8358340" cy="236545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F49C22-C8CD-2C09-63AC-5090C392D6E1}"/>
              </a:ext>
            </a:extLst>
          </p:cNvPr>
          <p:cNvSpPr txBox="1"/>
          <p:nvPr/>
        </p:nvSpPr>
        <p:spPr>
          <a:xfrm>
            <a:off x="4217436" y="643812"/>
            <a:ext cx="396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FATTORE TEMPO</a:t>
            </a:r>
          </a:p>
        </p:txBody>
      </p:sp>
    </p:spTree>
    <p:extLst>
      <p:ext uri="{BB962C8B-B14F-4D97-AF65-F5344CB8AC3E}">
        <p14:creationId xmlns:p14="http://schemas.microsoft.com/office/powerpoint/2010/main" val="40583877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201</TotalTime>
  <Words>255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Calibri</vt:lpstr>
      <vt:lpstr>Wingdings</vt:lpstr>
      <vt:lpstr>RetrospectVTI</vt:lpstr>
      <vt:lpstr>FOLLOW UP E NON DEL PERCORSO BARIATRICO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cristina porticati</cp:lastModifiedBy>
  <cp:revision>29</cp:revision>
  <dcterms:created xsi:type="dcterms:W3CDTF">2022-02-27T17:36:31Z</dcterms:created>
  <dcterms:modified xsi:type="dcterms:W3CDTF">2024-10-08T17:54:34Z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